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98" r:id="rId5"/>
    <p:sldId id="300" r:id="rId6"/>
    <p:sldId id="299" r:id="rId7"/>
    <p:sldId id="291" r:id="rId8"/>
    <p:sldId id="292" r:id="rId9"/>
    <p:sldId id="304" r:id="rId10"/>
    <p:sldId id="294" r:id="rId11"/>
    <p:sldId id="309" r:id="rId12"/>
    <p:sldId id="295" r:id="rId13"/>
    <p:sldId id="296" r:id="rId14"/>
    <p:sldId id="297" r:id="rId15"/>
    <p:sldId id="260" r:id="rId16"/>
    <p:sldId id="261" r:id="rId17"/>
    <p:sldId id="262" r:id="rId18"/>
    <p:sldId id="306" r:id="rId19"/>
    <p:sldId id="307" r:id="rId20"/>
    <p:sldId id="308" r:id="rId21"/>
    <p:sldId id="266" r:id="rId22"/>
    <p:sldId id="268" r:id="rId23"/>
    <p:sldId id="269" r:id="rId24"/>
    <p:sldId id="267" r:id="rId25"/>
    <p:sldId id="270" r:id="rId26"/>
    <p:sldId id="272" r:id="rId27"/>
    <p:sldId id="273" r:id="rId28"/>
    <p:sldId id="274" r:id="rId29"/>
    <p:sldId id="311" r:id="rId30"/>
    <p:sldId id="275" r:id="rId31"/>
    <p:sldId id="276" r:id="rId32"/>
    <p:sldId id="277" r:id="rId33"/>
    <p:sldId id="278" r:id="rId34"/>
    <p:sldId id="286" r:id="rId35"/>
    <p:sldId id="279" r:id="rId36"/>
    <p:sldId id="280" r:id="rId37"/>
    <p:sldId id="281" r:id="rId38"/>
    <p:sldId id="283" r:id="rId39"/>
    <p:sldId id="282" r:id="rId40"/>
    <p:sldId id="284" r:id="rId41"/>
    <p:sldId id="285" r:id="rId42"/>
    <p:sldId id="312" r:id="rId43"/>
    <p:sldId id="313" r:id="rId44"/>
    <p:sldId id="289" r:id="rId45"/>
    <p:sldId id="310" r:id="rId46"/>
    <p:sldId id="302" r:id="rId47"/>
    <p:sldId id="303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707" autoAdjust="0"/>
    <p:restoredTop sz="94624" autoAdjust="0"/>
  </p:normalViewPr>
  <p:slideViewPr>
    <p:cSldViewPr>
      <p:cViewPr varScale="1">
        <p:scale>
          <a:sx n="95" d="100"/>
          <a:sy n="95" d="100"/>
        </p:scale>
        <p:origin x="-9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608DFC-A6AD-45BB-BB4E-602AAB4D5937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033F3D-A610-4CA1-B223-C6A649823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D439-6112-4A65-A3EE-77AECD5270D7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872B-9305-4E1C-9A16-ADBE2E652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BE59C-C6BC-4C52-8389-A6D616F4F88E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318B-C4A9-4546-9342-9825C5E6A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7536-8E79-46AF-96B4-1EC7BE80CC0D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761D-3396-4F20-BCBF-12F5E9E65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E004E1-E95A-4238-AB9E-3A03ECE3B81E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E557D-0522-4258-A5A6-27D7D49E5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6F88-B762-4B8A-BC63-B45596798DD8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7282-E0E6-4DB9-BA14-DFD0C7042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DBABF2-B159-4F83-ADBC-43C0789A8D77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D371A7-87B3-4DB2-8EEC-22886A752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B82E-F93D-4ADD-8D29-258834138D84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3DF9-2662-4158-838F-8E7F08828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3BB-8AFF-46A0-AFB2-945178513993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FBF03E-8693-4873-8F8F-2D7B8D103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E6EC47-F248-401C-9C6B-8F449AC9FB2B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AF06F2-80D3-4E28-AA02-0D1519DD9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4B6602-F12C-4EE3-A8D0-C00BA3CE8526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8B0186-3C6D-4DD1-891B-0870F4910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82F1616-B2BF-4404-A8DB-39B443D5D2BB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F7C3769-E042-4727-B636-5806BC569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5" r:id="rId2"/>
    <p:sldLayoutId id="2147484021" r:id="rId3"/>
    <p:sldLayoutId id="2147484016" r:id="rId4"/>
    <p:sldLayoutId id="2147484022" r:id="rId5"/>
    <p:sldLayoutId id="2147484017" r:id="rId6"/>
    <p:sldLayoutId id="2147484023" r:id="rId7"/>
    <p:sldLayoutId id="2147484024" r:id="rId8"/>
    <p:sldLayoutId id="2147484025" r:id="rId9"/>
    <p:sldLayoutId id="2147484018" r:id="rId10"/>
    <p:sldLayoutId id="21474840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5876925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Музейный </a:t>
            </a: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br>
              <a:rPr lang="ru-RU" sz="5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«Дом,</a:t>
            </a:r>
            <a:br>
              <a:rPr lang="ru-RU" sz="5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котором мы живем»</a:t>
            </a:r>
            <a:endParaRPr lang="ru-RU" sz="5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716463" y="4365625"/>
            <a:ext cx="39592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работе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Малягина Наталья Дмитриевна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9935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Стендовая коллекция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C:\Users\malyagina\Desktop\музей 1а\DSC09802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043608" y="3981026"/>
            <a:ext cx="3888432" cy="27603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37" name="Picture 5" descr="C:\Users\malyagina\Desktop\музей 1а\DSC09803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043608" y="1340768"/>
            <a:ext cx="3888432" cy="26402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38" name="Picture 6" descr="C:\Users\malyagina\Desktop\музей 1а\DSC09805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148064" y="1340768"/>
            <a:ext cx="3672408" cy="26402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39" name="Picture 7" descr="C:\Users\malyagina\Desktop\музей 1а\DSC09807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5148065" y="3981025"/>
            <a:ext cx="3672408" cy="27603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431925" y="360363"/>
            <a:ext cx="7407275" cy="765175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Археологическая коллекция</a:t>
            </a:r>
            <a:endParaRPr lang="ru-RU" dirty="0"/>
          </a:p>
        </p:txBody>
      </p:sp>
      <p:pic>
        <p:nvPicPr>
          <p:cNvPr id="21508" name="Picture 4" descr="Ст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043608" y="1124743"/>
            <a:ext cx="388843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09" name="Picture 5" descr="Ст (2)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115616" y="3789039"/>
            <a:ext cx="3816424" cy="27068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10" name="Picture 4" descr="Ст (5)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004048" y="1124744"/>
            <a:ext cx="381642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11" name="Picture 4" descr="Ст (6)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5004048" y="3789040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Археологическая коллекция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C:\Users\malyagina\Desktop\археология\DSC08666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043608" y="3869144"/>
            <a:ext cx="3999603" cy="28722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461" name="Picture 5" descr="C:\Users\malyagina\Desktop\археология\DSC08667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062450" y="3869144"/>
            <a:ext cx="3974046" cy="28722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462" name="Picture 6" descr="C:\Users\malyagina\Desktop\археология\DSC08668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043608" y="1268760"/>
            <a:ext cx="2736304" cy="26335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466" name="Picture 10" descr="C:\Users\malyagina\Desktop\археология\DSC0866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/>
          </a:blip>
          <a:srcRect/>
          <a:stretch>
            <a:fillRect/>
          </a:stretch>
        </p:blipFill>
        <p:spPr>
          <a:xfrm>
            <a:off x="6444208" y="1268760"/>
            <a:ext cx="2592288" cy="2600384"/>
          </a:xfrm>
          <a:effectLst>
            <a:softEdge rad="112500"/>
          </a:effectLst>
        </p:spPr>
      </p:pic>
      <p:pic>
        <p:nvPicPr>
          <p:cNvPr id="19467" name="Picture 11" descr="C:\Users\malyagina\Desktop\археология\DSC08659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3779912" y="1268760"/>
            <a:ext cx="2664296" cy="26003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Выставочные экспозиции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Users\malyagina\Desktop\археология\DSC08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5220073" y="1338900"/>
            <a:ext cx="3923927" cy="2448272"/>
          </a:xfrm>
          <a:effectLst>
            <a:softEdge rad="112500"/>
          </a:effectLst>
        </p:spPr>
      </p:pic>
      <p:pic>
        <p:nvPicPr>
          <p:cNvPr id="21509" name="Picture 5" descr="C:\Users\malyagina\Desktop\археология\DSC08650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170400" y="1338900"/>
            <a:ext cx="404967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10" name="Picture 6" descr="C:\Users\malyagina\Desktop\археология\DSC08651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220073" y="3787172"/>
            <a:ext cx="3923928" cy="28445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11" name="Picture 7" descr="C:\Users\malyagina\Desktop\археология\DSC08655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173332" y="3788762"/>
            <a:ext cx="4046741" cy="28429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2051050" y="5949950"/>
            <a:ext cx="561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Народные промыслы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C:\Users\malyagina\Desktop\археология\DSC08653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458261" y="764704"/>
            <a:ext cx="3744416" cy="51852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534" name="Picture 6" descr="C:\Users\malyagina\Desktop\археология\DSC08654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205660" y="764704"/>
            <a:ext cx="3744416" cy="51852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392238" y="5949950"/>
            <a:ext cx="691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Декоративно-прикладное творчество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714500"/>
          </a:xfrm>
        </p:spPr>
        <p:txBody>
          <a:bodyPr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u="sng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развития музейного комплекса «Дом, в котором мы живем »по основным направлениям:</a:t>
            </a:r>
            <a:br>
              <a:rPr lang="ru-RU" sz="3600" u="sng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познавательная деятельность</a:t>
            </a:r>
            <a:b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поисково-исследовательская деятельность</a:t>
            </a:r>
            <a:b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ценностно-ориентационная деятельность</a:t>
            </a:r>
            <a:b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творческая деятельность</a:t>
            </a:r>
            <a:b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экспозиционно-выставочная деятельность</a:t>
            </a:r>
            <a:b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научно-просветительская деятельность</a:t>
            </a:r>
            <a:b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Познавательная деятельность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Работа с архивами, библиотекой, посещение  экскурсий в рамках «музейного движения МАН « </a:t>
            </a:r>
            <a:r>
              <a:rPr lang="ru-RU" dirty="0" err="1" smtClean="0"/>
              <a:t>ЛОГОСа</a:t>
            </a:r>
            <a:r>
              <a:rPr lang="ru-RU" dirty="0" smtClean="0"/>
              <a:t>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Разработка презентаций в рамках курса географии, истории, литературы, МХК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Углубленное изучение определенного исторического отрезка, личности, события, включенных в музейный комплекс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Посещение музеев города</a:t>
            </a:r>
          </a:p>
        </p:txBody>
      </p:sp>
      <p:sp>
        <p:nvSpPr>
          <p:cNvPr id="24579" name="Содержимое 4"/>
          <p:cNvSpPr>
            <a:spLocks noGrp="1"/>
          </p:cNvSpPr>
          <p:nvPr>
            <p:ph idx="1"/>
          </p:nvPr>
        </p:nvSpPr>
        <p:spPr>
          <a:xfrm>
            <a:off x="1331913" y="1484313"/>
            <a:ext cx="7499350" cy="4800600"/>
          </a:xfrm>
        </p:spPr>
        <p:txBody>
          <a:bodyPr/>
          <a:lstStyle/>
          <a:p>
            <a:pPr marL="8255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31640" y="1484784"/>
            <a:ext cx="367240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344253" y="4941168"/>
            <a:ext cx="3672408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04049" y="1484785"/>
            <a:ext cx="381642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331640" y="3140968"/>
            <a:ext cx="3672408" cy="18001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004048" y="3140969"/>
            <a:ext cx="3816423" cy="18001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1913" y="1484313"/>
            <a:ext cx="367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Национальный музей РТ</a:t>
            </a:r>
          </a:p>
        </p:txBody>
      </p:sp>
      <p:sp>
        <p:nvSpPr>
          <p:cNvPr id="24586" name="TextBox 2"/>
          <p:cNvSpPr txBox="1">
            <a:spLocks noChangeArrowheads="1"/>
          </p:cNvSpPr>
          <p:nvPr/>
        </p:nvSpPr>
        <p:spPr bwMode="auto">
          <a:xfrm>
            <a:off x="5003800" y="1484313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Музей ИЗО</a:t>
            </a:r>
          </a:p>
        </p:txBody>
      </p:sp>
      <p:sp>
        <p:nvSpPr>
          <p:cNvPr id="24587" name="TextBox 3"/>
          <p:cNvSpPr txBox="1">
            <a:spLocks noChangeArrowheads="1"/>
          </p:cNvSpPr>
          <p:nvPr/>
        </p:nvSpPr>
        <p:spPr bwMode="auto">
          <a:xfrm>
            <a:off x="1547813" y="3141663"/>
            <a:ext cx="3240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Музей М.Горького</a:t>
            </a:r>
          </a:p>
        </p:txBody>
      </p:sp>
      <p:sp>
        <p:nvSpPr>
          <p:cNvPr id="24588" name="TextBox 4"/>
          <p:cNvSpPr txBox="1">
            <a:spLocks noChangeArrowheads="1"/>
          </p:cNvSpPr>
          <p:nvPr/>
        </p:nvSpPr>
        <p:spPr bwMode="auto">
          <a:xfrm>
            <a:off x="5219700" y="3141663"/>
            <a:ext cx="338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Музей им.Г.Тукая</a:t>
            </a:r>
          </a:p>
        </p:txBody>
      </p:sp>
      <p:sp>
        <p:nvSpPr>
          <p:cNvPr id="24589" name="TextBox 5"/>
          <p:cNvSpPr txBox="1">
            <a:spLocks noChangeArrowheads="1"/>
          </p:cNvSpPr>
          <p:nvPr/>
        </p:nvSpPr>
        <p:spPr bwMode="auto">
          <a:xfrm>
            <a:off x="2124075" y="4941888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Галерея «Хазинэ»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004049" y="4957642"/>
            <a:ext cx="3816422" cy="13516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591" name="TextBox 6"/>
          <p:cNvSpPr txBox="1">
            <a:spLocks noChangeArrowheads="1"/>
          </p:cNvSpPr>
          <p:nvPr/>
        </p:nvSpPr>
        <p:spPr bwMode="auto">
          <a:xfrm>
            <a:off x="5651500" y="495776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Музей С.Сайдашева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Бил1"/>
          <p:cNvPicPr>
            <a:picLocks noChangeAspect="1" noChangeArrowheads="1"/>
          </p:cNvPicPr>
          <p:nvPr/>
        </p:nvPicPr>
        <p:blipFill>
          <a:blip r:embed="rId2" cstate="email">
            <a:lum contrast="42000"/>
            <a:extLst/>
          </a:blip>
          <a:srcRect/>
          <a:stretch>
            <a:fillRect/>
          </a:stretch>
        </p:blipFill>
        <p:spPr bwMode="auto">
          <a:xfrm>
            <a:off x="1042988" y="1772815"/>
            <a:ext cx="4535487" cy="25142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8675" name="Picture 5" descr="Бил2"/>
          <p:cNvPicPr>
            <a:picLocks noChangeAspect="1" noChangeArrowheads="1"/>
          </p:cNvPicPr>
          <p:nvPr/>
        </p:nvPicPr>
        <p:blipFill>
          <a:blip r:embed="rId3" cstate="email">
            <a:lum contrast="24000"/>
            <a:extLst/>
          </a:blip>
          <a:srcRect/>
          <a:stretch>
            <a:fillRect/>
          </a:stretch>
        </p:blipFill>
        <p:spPr bwMode="auto">
          <a:xfrm>
            <a:off x="4716463" y="4293096"/>
            <a:ext cx="4287837" cy="24379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0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4221163"/>
            <a:ext cx="3313112" cy="2087562"/>
          </a:xfrm>
        </p:spPr>
        <p:txBody>
          <a:bodyPr/>
          <a:lstStyle/>
          <a:p>
            <a:pPr marL="8255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Возле села Билярска Алексеевского района РТ в живописной местности на левом берегу реки Малой Черемшан находится развалены огромного средневекового города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578475" y="2276475"/>
            <a:ext cx="3176588" cy="14398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Билярск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Осень 2012 года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5а, 6а классы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5113" y="768350"/>
            <a:ext cx="698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экскурсий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24400"/>
            <a:ext cx="2447925" cy="1754188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Поездка в Булгары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Осень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7-8  классы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18" descr="Бул1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331639" y="188913"/>
            <a:ext cx="4295591" cy="38881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6628" name="Rectangle 20"/>
          <p:cNvSpPr>
            <a:spLocks noChangeArrowheads="1"/>
          </p:cNvSpPr>
          <p:nvPr/>
        </p:nvSpPr>
        <p:spPr bwMode="auto">
          <a:xfrm>
            <a:off x="6156325" y="549275"/>
            <a:ext cx="28082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Булгарское городище – музей под открытым небом</a:t>
            </a:r>
          </a:p>
        </p:txBody>
      </p:sp>
      <p:pic>
        <p:nvPicPr>
          <p:cNvPr id="29701" name="Picture 4" descr="Бул5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395259" y="3429001"/>
            <a:ext cx="4604279" cy="33305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497762" cy="63944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заказ современности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культурная личность, обладающая устойчивой системой ценностных ориентаций, способная сознательно строить свое отношение к природе, обществу, другим людям, способная к творческой самореализации во всех сферах деятельности</a:t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Ел8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3779838" y="3573463"/>
            <a:ext cx="5364162" cy="32845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23" name="Picture 8" descr="Ел13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4787900" cy="32416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2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651500" y="692150"/>
            <a:ext cx="3251200" cy="2016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Елабуга    2011 год        	7 классы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Елабуге жила и работала великая поэтесса Марина Цветаева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23850" y="3573463"/>
            <a:ext cx="3251200" cy="2016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Дом-музей М. Цветаевой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Могила М. Цветаевой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Поисково-исследовательская деятельность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403350" y="2057400"/>
            <a:ext cx="7499350" cy="3748088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участие  в поисковых экспедициях, археологических экспедициях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создание легенды музейного экспоната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написание исследовательских работ экскурсионных маршрутов на русском, татарском, английском языке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Археологическая экспедиция 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о.Дубовая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Грива (2011,2012 год)</a:t>
            </a: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C:\Users\malyagina\Desktop\Дубовая Грива\49749090_263385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1187625" y="1447800"/>
            <a:ext cx="3627312" cy="2186954"/>
          </a:xfrm>
          <a:effectLst>
            <a:softEdge rad="112500"/>
          </a:effectLst>
        </p:spPr>
      </p:pic>
      <p:pic>
        <p:nvPicPr>
          <p:cNvPr id="30725" name="Picture 5" descr="C:\Users\malyagina\Desktop\Дубовая Грива\58841853_265274064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076056" y="1484784"/>
            <a:ext cx="3768080" cy="22139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26" name="Picture 6" descr="C:\Users\malyagina\Desktop\Дубовая Грива\aXybd1pP1iQ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187624" y="3698776"/>
            <a:ext cx="3627313" cy="27193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27" name="Picture 7" descr="C:\Users\malyagina\Desktop\Дубовая Грива\58841853_265274062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5076056" y="3858227"/>
            <a:ext cx="3768080" cy="26640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конкурса экскурсоводов на английском языке «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Kazan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C:\Users\malyagina\Desktop\барсуков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75656" y="1412776"/>
            <a:ext cx="367240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7" descr="D:\P10124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5144813" y="1412776"/>
            <a:ext cx="3798916" cy="482453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Экскурсоводы гимназии</a:t>
            </a:r>
            <a:endParaRPr lang="ru-RU" sz="4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4" descr="D:\P1012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1052684" y="1447800"/>
            <a:ext cx="3960812" cy="2422311"/>
          </a:xfrm>
          <a:effectLst>
            <a:softEdge rad="112500"/>
          </a:effectLst>
        </p:spPr>
      </p:pic>
      <p:pic>
        <p:nvPicPr>
          <p:cNvPr id="35845" name="Picture 6" descr="D:\P1012372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013496" y="1484784"/>
            <a:ext cx="4023000" cy="53590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7" descr="C:\Users\malyagina\Desktop\ФОТО ШКОЛЬНОЙ ЖИЗНИ\школьная жизнь 2012-2013\Атласи-2012\P10000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3681413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Ценностно-ориентационная деятельность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философское осмысление значимости традиций культуры, становление ценностной ориентации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Формирование любви к Отечеству, бережного отношения к историко-культурному наследию, включение в общественно полезную </a:t>
            </a:r>
            <a:r>
              <a:rPr lang="ru-RU" dirty="0" err="1" smtClean="0"/>
              <a:t>культуротворческую</a:t>
            </a:r>
            <a:r>
              <a:rPr lang="ru-RU" dirty="0" smtClean="0"/>
              <a:t> деятельность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Воспитание патриотизма, гражданственности, любви к родине, семье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Формирование потребности в общении с культурными и историческими ценностями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«Клип о школе»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>
            <a:off x="971600" y="1268760"/>
            <a:ext cx="8172400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44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конкурсах</a:t>
            </a:r>
            <a:endParaRPr lang="ru-RU" sz="4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D:\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1115616" y="1412776"/>
            <a:ext cx="3672408" cy="4800600"/>
          </a:xfrm>
          <a:effectLst>
            <a:softEdge rad="112500"/>
          </a:effectLst>
        </p:spPr>
      </p:pic>
      <p:pic>
        <p:nvPicPr>
          <p:cNvPr id="36870" name="Picture 6" descr="D:\9.jpe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004048" y="1412776"/>
            <a:ext cx="3654881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Развитие способностей учащихся к творчеству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Самовыражение в различных видах практической работы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Создание достоверных копий и муляжей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Участие в различных конкурсах, конференциях, семинарах.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Разработка и реконструкция традиционных народных праздников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Ребенок- создатель нового музейного пространства, продукта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alyagina\Desktop\ПЕРЕКАЧАТЬ ФЛЕШКУ\Реклама Атласи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Приоритеты в области педагогических технологий с учетом специфики школьного музея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844675"/>
          <a:ext cx="7499350" cy="482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11453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– технология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музейной педагогики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– технология проектной деятельности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3679015"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музейно-педагогической</a:t>
                      </a:r>
                      <a:r>
                        <a:rPr lang="ru-RU" sz="24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деятельности: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обучение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творческих начал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общение и досуг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образовательных проектов: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поисково-собирательные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проектирование встреч с интересными людьми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научно-исследовательские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проведение олимпиад, конкурсов, акций, викторин, ист.реконструкций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НПК </a:t>
            </a:r>
            <a:r>
              <a:rPr lang="ru-RU" sz="44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им.Х.Атласи</a:t>
            </a:r>
            <a:endParaRPr lang="ru-RU" sz="4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12" descr="пр2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04259">
            <a:off x="6632575" y="3786188"/>
            <a:ext cx="21621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3" descr="Scan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99663">
            <a:off x="3395663" y="3424238"/>
            <a:ext cx="19970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0" descr="Scan000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 rot="20545564">
            <a:off x="1555750" y="3690938"/>
            <a:ext cx="2093913" cy="3040062"/>
          </a:xfrm>
          <a:noFill/>
        </p:spPr>
      </p:pic>
      <p:pic>
        <p:nvPicPr>
          <p:cNvPr id="37894" name="Picture 16" descr="Scan0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17795">
            <a:off x="5184775" y="3478213"/>
            <a:ext cx="18399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12"/>
          <p:cNvSpPr txBox="1">
            <a:spLocks noChangeArrowheads="1"/>
          </p:cNvSpPr>
          <p:nvPr/>
        </p:nvSpPr>
        <p:spPr bwMode="auto">
          <a:xfrm>
            <a:off x="1258888" y="1268413"/>
            <a:ext cx="73453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>
                <a:solidFill>
                  <a:srgbClr val="990000"/>
                </a:solidFill>
              </a:rPr>
              <a:t>Этнокультура народов РТ (традиционная этнография);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990000"/>
                </a:solidFill>
              </a:rPr>
              <a:t> Этнокультура и современность (влияние этнокультуры на современную культуру);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990000"/>
                </a:solidFill>
              </a:rPr>
              <a:t> История государств, существовавших на территории нашего края;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990000"/>
                </a:solidFill>
              </a:rPr>
              <a:t> Религии народов РТ;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990000"/>
                </a:solidFill>
              </a:rPr>
              <a:t> Языкознание и литературоведение в изучение этнокультуры;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990000"/>
                </a:solidFill>
              </a:rPr>
              <a:t> Возвращенное имя;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990000"/>
                </a:solidFill>
              </a:rPr>
              <a:t> К 1000-летию г. Казани;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990000"/>
                </a:solidFill>
              </a:rPr>
              <a:t> Экология 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«Битва хоров»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4" descr="C:\Users\malyagina\Desktop\9б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043608" y="1214738"/>
            <a:ext cx="3708400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3012" name="Picture 5" descr="C:\Users\malyagina\Desktop\стенд1\битва хоров\DSC09380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4752009" y="1214738"/>
            <a:ext cx="4044329" cy="2781300"/>
          </a:xfrm>
          <a:effectLst>
            <a:softEdge rad="112500"/>
          </a:effectLst>
        </p:spPr>
      </p:pic>
      <p:pic>
        <p:nvPicPr>
          <p:cNvPr id="43013" name="Picture 6" descr="C:\Users\malyagina\Desktop\стенд1\битва хоров\DSC09238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741343" y="3972278"/>
            <a:ext cx="4031630" cy="28603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3014" name="Picture 7" descr="C:\Users\malyagina\Desktop\стенд1\битва хоров\DSC09439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043609" y="3972279"/>
            <a:ext cx="3708400" cy="28603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«Танцы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века»</a:t>
            </a:r>
            <a:endParaRPr lang="ru-RU" sz="4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4" descr="C:\Users\malyagina\Desktop\рабочий стол\ФОТОГРАФИИ\фото от Логоса\Маша Барсукова\день гимназиста\IMG_5929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043609" y="1187451"/>
            <a:ext cx="381573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4036" name="Picture 5" descr="C:\Users\malyagina\Desktop\ФОТО ШКОЛЬНОЙ ЖИЗНИ\2011-2012 учг - школьная жизнь\День гимназиста -  21.10.11\P1000471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859338" y="3644900"/>
            <a:ext cx="4284662" cy="30964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4037" name="Picture 6" descr="C:\Users\malyagina\Desktop\стенд1\вертикаль\y_928e11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1043609" y="3759200"/>
            <a:ext cx="3839541" cy="2982168"/>
          </a:xfrm>
          <a:effectLst>
            <a:softEdge rad="112500"/>
          </a:effectLst>
        </p:spPr>
      </p:pic>
      <p:pic>
        <p:nvPicPr>
          <p:cNvPr id="44038" name="Picture 7" descr="C:\Users\malyagina\Desktop\стенд1\день гимназиста\ZzfYsTS-Atc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905375" y="1187450"/>
            <a:ext cx="4332288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«Дымковская игрушка»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5" descr="м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1043609" y="1268760"/>
            <a:ext cx="3960192" cy="2458690"/>
          </a:xfrm>
          <a:effectLst>
            <a:softEdge rad="112500"/>
          </a:effectLst>
        </p:spPr>
      </p:pic>
      <p:pic>
        <p:nvPicPr>
          <p:cNvPr id="45060" name="Picture 4" descr="D:\P1000053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911494" y="1280746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5061" name="Picture 5" descr="D:\P1000063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043608" y="3717032"/>
            <a:ext cx="388843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5062" name="Picture 6" descr="D:\P1000071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932038" y="3729018"/>
            <a:ext cx="3672409" cy="26523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реконструкция «Масленица»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4" descr="C:\Users\malyagina\Desktop\стенд1\масленница\DSC08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1043609" y="1447800"/>
            <a:ext cx="4176464" cy="2557463"/>
          </a:xfrm>
          <a:effectLst>
            <a:softEdge rad="112500"/>
          </a:effectLst>
        </p:spPr>
      </p:pic>
      <p:pic>
        <p:nvPicPr>
          <p:cNvPr id="46084" name="Picture 5" descr="C:\Users\malyagina\Desktop\стенд1\масленница\DSC08720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220072" y="1412875"/>
            <a:ext cx="3892178" cy="25921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5" name="Picture 6" descr="C:\Users\malyagina\Desktop\стенд1\масленница\DSC08705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043609" y="4005064"/>
            <a:ext cx="4176464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6" name="Picture 7" descr="C:\Users\malyagina\Desktop\стенд1\масленница\z_f6a19183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5220072" y="4005064"/>
            <a:ext cx="3892178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Экспозиционно-выставочная деятельность</a:t>
            </a:r>
            <a:endParaRPr lang="ru-RU" sz="4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35100" y="2133600"/>
            <a:ext cx="7499350" cy="2879725"/>
          </a:xfrm>
        </p:spPr>
        <p:txBody>
          <a:bodyPr/>
          <a:lstStyle/>
          <a:p>
            <a:pPr eaLnBrk="1" hangingPunct="1"/>
            <a:r>
              <a:rPr lang="ru-RU" smtClean="0"/>
              <a:t> пополнение музейного фонда</a:t>
            </a:r>
          </a:p>
          <a:p>
            <a:pPr eaLnBrk="1" hangingPunct="1"/>
            <a:r>
              <a:rPr lang="ru-RU" smtClean="0"/>
              <a:t> создание тематических выставок</a:t>
            </a:r>
          </a:p>
          <a:p>
            <a:pPr eaLnBrk="1" hangingPunct="1"/>
            <a:r>
              <a:rPr lang="ru-RU" smtClean="0"/>
              <a:t>Расширение стационарной экспозиции</a:t>
            </a:r>
          </a:p>
          <a:p>
            <a:pPr eaLnBrk="1" hangingPunct="1"/>
            <a:r>
              <a:rPr lang="ru-RU" smtClean="0"/>
              <a:t>Оптимизация экскурсионного маршрута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«Дарение в музей»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4" descr="м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1043608" y="1196752"/>
            <a:ext cx="3593480" cy="5356448"/>
          </a:xfrm>
          <a:effectLst>
            <a:softEdge rad="112500"/>
          </a:effectLst>
        </p:spPr>
      </p:pic>
      <p:pic>
        <p:nvPicPr>
          <p:cNvPr id="50180" name="Picture 4" descr="м17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787899" y="1196753"/>
            <a:ext cx="3967163" cy="27148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0181" name="Picture 5" descr="м13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787900" y="4005065"/>
            <a:ext cx="3967163" cy="25481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«Новая жизнь книгам»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5100" y="1741488"/>
            <a:ext cx="7499350" cy="4213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тематических фотовыставок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4" name="Picture 4" descr="C:\Users\malyagina\Desktop\музей 1а\DSC09792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403649" y="1412776"/>
            <a:ext cx="396044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05" name="Picture 5" descr="C:\Users\malyagina\Desktop\музей 1а\DSC09795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508104" y="3861048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06" name="Picture 6" descr="C:\Users\malyagina\Desktop\музей 1а\DSC09796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 rot="16200000">
            <a:off x="5871013" y="911588"/>
            <a:ext cx="2442535" cy="34563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07" name="Picture 7" descr="C:\Users\malyagina\Desktop\музей 1а\DSC09797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547665" y="3908717"/>
            <a:ext cx="3816424" cy="2352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стендовой выставки «Дом, в котором мы живем»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 descr="C:\Users\malyagina\Desktop\музей 1а\д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1043608" y="1412776"/>
            <a:ext cx="7992888" cy="532859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Музей -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9350" cy="5183187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обладает образовательным и воспитательным потенциалом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способен вовлечь гимназистов в активный познавательный процесс 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способен развить навыки широкого культурного диалога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способен обеспечить свободный доступ к необходимой качественной информации, представленной в школьной музейной экспозиции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Научно-просветительская деятельность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1476375" y="2057400"/>
            <a:ext cx="7499350" cy="2955925"/>
          </a:xfrm>
        </p:spPr>
        <p:txBody>
          <a:bodyPr/>
          <a:lstStyle/>
          <a:p>
            <a:pPr eaLnBrk="1" hangingPunct="1"/>
            <a:r>
              <a:rPr lang="ru-RU" smtClean="0"/>
              <a:t> разработка лекториев</a:t>
            </a:r>
          </a:p>
          <a:p>
            <a:pPr eaLnBrk="1" hangingPunct="1"/>
            <a:r>
              <a:rPr lang="ru-RU" smtClean="0"/>
              <a:t>Встречи с интересными людьми</a:t>
            </a:r>
          </a:p>
          <a:p>
            <a:pPr eaLnBrk="1" hangingPunct="1"/>
            <a:r>
              <a:rPr lang="ru-RU" smtClean="0"/>
              <a:t> создание аудио и видеотеки музея</a:t>
            </a:r>
          </a:p>
          <a:p>
            <a:pPr eaLnBrk="1" hangingPunct="1"/>
            <a:r>
              <a:rPr lang="ru-RU" smtClean="0"/>
              <a:t>Организация работы театрального, музейного кружка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диска</a:t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«Дом, в котором мы живем»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1115616" y="1412776"/>
            <a:ext cx="8028384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82962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Выпуск брошюр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92163"/>
            <a:ext cx="78581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Выпуск брошюр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театрального кружка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5" descr="м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971599" y="1124744"/>
            <a:ext cx="4176463" cy="2897982"/>
          </a:xfrm>
          <a:effectLst>
            <a:softEdge rad="112500"/>
          </a:effectLst>
        </p:spPr>
      </p:pic>
      <p:pic>
        <p:nvPicPr>
          <p:cNvPr id="56324" name="Picture 5" descr="м19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148063" y="4022725"/>
            <a:ext cx="3980061" cy="28352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6325" name="Picture 5" descr="м12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043607" y="4022725"/>
            <a:ext cx="4104455" cy="28352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6326" name="Picture 4" descr="C:\Users\malyagina\Desktop\ФОТО ШКОЛЬНОЙ ЖИЗНИ\СТЕНД\DSC05363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5148064" y="1124744"/>
            <a:ext cx="3980060" cy="28979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музейного кружка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4" descr="C:\Users\malyagina\Desktop\30.09.11 1а в музее\DSC085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3681413" cy="244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3252" name="Picture 5" descr="C:\Users\malyagina\Desktop\НА ПЕЧАТЬ\день гимназиста\IMG_20121019_0909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157788" y="3933825"/>
            <a:ext cx="3517900" cy="2592288"/>
          </a:xfrm>
          <a:effectLst>
            <a:softEdge rad="112500"/>
          </a:effectLst>
        </p:spPr>
      </p:pic>
      <p:pic>
        <p:nvPicPr>
          <p:cNvPr id="53253" name="Picture 6" descr="C:\Users\malyagina\Desktop\ФОТО ШКОЛЬНОЙ ЖИЗНИ\фотографии мероприятий\Изображение 39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57788" y="1484313"/>
            <a:ext cx="3517900" cy="244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3255" name="Picture 7" descr="D:\DSC018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28308" y="3933825"/>
            <a:ext cx="3629479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1403350" y="115888"/>
            <a:ext cx="7499350" cy="63373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«Музейный комплекс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«Дом, в котором мы живем»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сам являясь проектом гимназии, который продолжает развиваться и реализовываться стал основой для реализации других культурологических проектов, участие в которых помогает формировать ученику нашей гимназии полную картину миру (научную, гуманитарную, культурологическую)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1435100" y="549275"/>
            <a:ext cx="7499350" cy="569912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– 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453231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расширять кругозор гимназистов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помогает формировать активную гражданскую позицию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помогает пополнить интеллектуальную базу учащихся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помогает гимназистам правильно воспринимать накопленный исторический опыт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гимназистам проявить себя как интеллектуальные личности, знающие  свою историю, любящие и уважающие культуру и традиции своего народа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развитию у гимназистов чувства толерантности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создает условия для получения гимназистами разнообразного социального опыта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создает у гимназистов позитивный эмоциональный импульс сопричастности к историческому прошлому нашей страны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Т.о. музей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имеет большие возможности для создания условий формирования личности, обладающей внутренней потребностью к познанию, культурной и творческой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404813"/>
            <a:ext cx="7499350" cy="15113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«Музейный комплекс «Дом, в котором мы живем»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403350" y="1628775"/>
            <a:ext cx="7499350" cy="4800600"/>
          </a:xfrm>
        </p:spPr>
        <p:txBody>
          <a:bodyPr anchor="b"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 этап – создание этнографической комнаты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2 этап – создание основы стендовой коллекции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3 этап – создание археологической экспозиции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4 этап – расширение выставочных коллекций 2 этажа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Этнографическая комната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5" descr="м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1042988" y="1268760"/>
            <a:ext cx="3912417" cy="2606328"/>
          </a:xfrm>
          <a:effectLst>
            <a:softEdge rad="112500"/>
          </a:effectLst>
        </p:spPr>
      </p:pic>
      <p:pic>
        <p:nvPicPr>
          <p:cNvPr id="15364" name="Picture 5" descr="м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932040" y="1268760"/>
            <a:ext cx="3764285" cy="26063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5" name="Picture 5" descr="м3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043609" y="3878263"/>
            <a:ext cx="3888432" cy="29797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6" name="Picture 5" descr="м4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932041" y="3875088"/>
            <a:ext cx="3764285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м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971600" y="764705"/>
            <a:ext cx="4032448" cy="5675020"/>
          </a:xfrm>
          <a:effectLst>
            <a:softEdge rad="112500"/>
          </a:effectLst>
        </p:spPr>
      </p:pic>
      <p:pic>
        <p:nvPicPr>
          <p:cNvPr id="16388" name="Picture 5" descr="м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04048" y="764704"/>
            <a:ext cx="3816424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623</TotalTime>
  <Words>729</Words>
  <Application>Microsoft Office PowerPoint</Application>
  <PresentationFormat>Экран (4:3)</PresentationFormat>
  <Paragraphs>133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Wingdings</vt:lpstr>
      <vt:lpstr>Солнцестояние</vt:lpstr>
      <vt:lpstr> Музейный комплекс  «Дом, в котором мы живем»</vt:lpstr>
      <vt:lpstr>Социальный заказ современности культурная личность, обладающая устойчивой системой ценностных ориентаций, способная сознательно строить свое отношение к природе, обществу, другим людям, способная к творческой самореализации во всех сферах деятельности </vt:lpstr>
      <vt:lpstr>Приоритеты в области педагогических технологий с учетом специфики школьного музея</vt:lpstr>
      <vt:lpstr>Музей - </vt:lpstr>
      <vt:lpstr>Музей – </vt:lpstr>
      <vt:lpstr>Слайд 6</vt:lpstr>
      <vt:lpstr>Проект  «Музейный комплекс «Дом, в котором мы живем»</vt:lpstr>
      <vt:lpstr>Этнографическая комната</vt:lpstr>
      <vt:lpstr>Слайд 9</vt:lpstr>
      <vt:lpstr>Стендовая коллекция</vt:lpstr>
      <vt:lpstr>Археологическая коллекция</vt:lpstr>
      <vt:lpstr>Археологическая коллекция</vt:lpstr>
      <vt:lpstr>Выставочные экспозиции</vt:lpstr>
      <vt:lpstr>Слайд 14</vt:lpstr>
      <vt:lpstr>Программа развития музейного комплекса «Дом, в котором мы живем »по основным направлениям:  1. познавательная деятельность 2. поисково-исследовательская деятельность 3. ценностно-ориентационная деятельность 4. творческая деятельность 5. экспозиционно-выставочная деятельность 6. научно-просветительская деятельность </vt:lpstr>
      <vt:lpstr>Познавательная деятельность</vt:lpstr>
      <vt:lpstr>Посещение музеев города</vt:lpstr>
      <vt:lpstr>Слайд 18</vt:lpstr>
      <vt:lpstr>Слайд 19</vt:lpstr>
      <vt:lpstr>Слайд 20</vt:lpstr>
      <vt:lpstr>Поисково-исследовательская деятельность</vt:lpstr>
      <vt:lpstr>Археологическая экспедиция  на о.Дубовая Грива (2011,2012 год)</vt:lpstr>
      <vt:lpstr>Победитель конкурса экскурсоводов на английском языке «Kazan»</vt:lpstr>
      <vt:lpstr>Экскурсоводы гимназии</vt:lpstr>
      <vt:lpstr>Ценностно-ориентационная деятельность</vt:lpstr>
      <vt:lpstr>Проект «Клип о школе»</vt:lpstr>
      <vt:lpstr>Участие в конкурсах</vt:lpstr>
      <vt:lpstr>Творческая деятельность</vt:lpstr>
      <vt:lpstr>Слайд 29</vt:lpstr>
      <vt:lpstr>НПК им.Х.Атласи</vt:lpstr>
      <vt:lpstr>Проект «Битва хоров»</vt:lpstr>
      <vt:lpstr>Проект «Танцы XIX века»</vt:lpstr>
      <vt:lpstr>Проект «Дымковская игрушка»</vt:lpstr>
      <vt:lpstr>Игра реконструкция «Масленица»</vt:lpstr>
      <vt:lpstr>Экспозиционно-выставочная деятельность</vt:lpstr>
      <vt:lpstr>Проект «Дарение в музей»</vt:lpstr>
      <vt:lpstr>Акция «Новая жизнь книгам»</vt:lpstr>
      <vt:lpstr>Создание  тематических фотовыставок</vt:lpstr>
      <vt:lpstr>Проект стендовой выставки «Дом, в котором мы живем»</vt:lpstr>
      <vt:lpstr>Научно-просветительская деятельность</vt:lpstr>
      <vt:lpstr>Создание диска  «Дом, в котором мы живем»</vt:lpstr>
      <vt:lpstr>Выпуск брошюр</vt:lpstr>
      <vt:lpstr>Выпуск брошюр</vt:lpstr>
      <vt:lpstr>Работа театрального кружка</vt:lpstr>
      <vt:lpstr>Работа музейного кружка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Музейный комплекс  «Дом, в котором мы живем»</dc:title>
  <dc:creator>Малгина Наташа</dc:creator>
  <cp:lastModifiedBy>pcvl</cp:lastModifiedBy>
  <cp:revision>66</cp:revision>
  <cp:lastPrinted>2013-02-27T12:00:04Z</cp:lastPrinted>
  <dcterms:created xsi:type="dcterms:W3CDTF">2013-02-23T15:42:06Z</dcterms:created>
  <dcterms:modified xsi:type="dcterms:W3CDTF">2013-03-06T13:37:11Z</dcterms:modified>
</cp:coreProperties>
</file>